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2"/>
  </p:sldMasterIdLst>
  <p:notesMasterIdLst>
    <p:notesMasterId r:id="rId24"/>
  </p:notesMasterIdLst>
  <p:handoutMasterIdLst>
    <p:handoutMasterId r:id="rId25"/>
  </p:handoutMasterIdLst>
  <p:sldIdLst>
    <p:sldId id="261" r:id="rId3"/>
    <p:sldId id="257" r:id="rId4"/>
    <p:sldId id="271" r:id="rId5"/>
    <p:sldId id="272" r:id="rId6"/>
    <p:sldId id="284" r:id="rId7"/>
    <p:sldId id="285" r:id="rId8"/>
    <p:sldId id="286" r:id="rId9"/>
    <p:sldId id="287" r:id="rId10"/>
    <p:sldId id="273" r:id="rId11"/>
    <p:sldId id="274" r:id="rId12"/>
    <p:sldId id="275" r:id="rId13"/>
    <p:sldId id="276" r:id="rId14"/>
    <p:sldId id="277" r:id="rId15"/>
    <p:sldId id="278" r:id="rId16"/>
    <p:sldId id="279" r:id="rId17"/>
    <p:sldId id="280" r:id="rId18"/>
    <p:sldId id="281" r:id="rId19"/>
    <p:sldId id="282" r:id="rId20"/>
    <p:sldId id="290" r:id="rId21"/>
    <p:sldId id="288" r:id="rId22"/>
    <p:sldId id="289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7" d="100"/>
          <a:sy n="57" d="100"/>
        </p:scale>
        <p:origin x="1260" y="4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handoutMaster" Target="handoutMasters/handoutMaster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041DB8-B66F-4DC8-A96E-33677E0F90FF}" type="datetimeFigureOut">
              <a:rPr lang="pt-BR" smtClean="0"/>
              <a:pPr/>
              <a:t>21/10/2015</a:t>
            </a:fld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04A0D4-B89B-4ADD-AF9E-38636B40EE4E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473891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B49C4A-65AC-492D-9701-81B46C3AD0E4}" type="datetimeFigureOut">
              <a:rPr lang="pt-BR" smtClean="0"/>
              <a:pPr/>
              <a:t>21/10/2015</a:t>
            </a:fld>
            <a:endParaRPr lang="pt-BR" dirty="0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 dirty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dirty="0" smtClean="0"/>
              <a:t>Clique para editar o texto mestre</a:t>
            </a:r>
          </a:p>
          <a:p>
            <a:pPr lvl="1"/>
            <a:r>
              <a:rPr lang="pt-BR" dirty="0" smtClean="0"/>
              <a:t>Segundo nível</a:t>
            </a:r>
          </a:p>
          <a:p>
            <a:pPr lvl="2"/>
            <a:r>
              <a:rPr lang="pt-BR" dirty="0" smtClean="0"/>
              <a:t>Terceiro nível</a:t>
            </a:r>
          </a:p>
          <a:p>
            <a:pPr lvl="3"/>
            <a:r>
              <a:rPr lang="pt-BR" dirty="0" smtClean="0"/>
              <a:t>Quarto nível</a:t>
            </a:r>
          </a:p>
          <a:p>
            <a:pPr lvl="4"/>
            <a:r>
              <a:rPr lang="pt-BR" dirty="0" smtClean="0"/>
              <a:t>Quinto nível</a:t>
            </a:r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869989-EB00-4EE7-BCB5-25BDC5BB29F8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936361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pPr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803039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pPr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940846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pPr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111588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pPr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005081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pPr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237769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pPr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555485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pPr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323425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pPr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799074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pPr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81244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pPr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346115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pPr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659314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pPr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2506431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pPr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033580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pPr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022551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pPr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986972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pPr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400832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pPr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797080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pPr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360668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pPr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05150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pPr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662430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o 4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6" name="Conector Reto 5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Conector Reto 6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ector Reto 8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ector Reto 9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ector Reto 10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ector Reto 11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ector Reto 12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ector Reto 13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ector Reto 14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ector Reto 15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ector Reto 16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ector Reto 17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ector Reto 18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ector Reto 19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ector Reto 20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ector Reto 21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" name="Grupo 22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1" name="Conector Reto 40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Conector Reto 41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Conector Reto 42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Conector Reto 43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Conector Reto 44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6" name="Grupo 45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2" name="Conector Reto 51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Conector Reto 52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Conector Reto 53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Conector Reto 54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Conector Reto 55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7" name="Conector Reto 46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Conector Reto 47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Conector Reto 48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Conector Reto 49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Conector Reto 50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Grupo 23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5" name="Conector Reto 24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Conector Reto 25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Conector Reto 26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Conector Reto 27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Conector Reto 28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0" name="Grupo 29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6" name="Conector Reto 35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Conector Reto 36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Conector Reto 37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Conector Reto 38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Conector Reto 39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1" name="Conector Reto 30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Conector Reto 31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Conector Reto 32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Conector Reto 33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Conector Reto 34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293845" y="1909346"/>
            <a:ext cx="9604310" cy="3383280"/>
          </a:xfrm>
        </p:spPr>
        <p:txBody>
          <a:bodyPr anchor="b">
            <a:normAutofit/>
          </a:bodyPr>
          <a:lstStyle>
            <a:lvl1pPr algn="l">
              <a:lnSpc>
                <a:spcPct val="76000"/>
              </a:lnSpc>
              <a:defRPr sz="8000" cap="none" baseline="0">
                <a:solidFill>
                  <a:schemeClr val="tx1"/>
                </a:solidFill>
              </a:defRPr>
            </a:lvl1pPr>
          </a:lstStyle>
          <a:p>
            <a:r>
              <a:rPr lang="pt-BR" smtClean="0"/>
              <a:t>Clique para editar o título mestre</a:t>
            </a:r>
            <a:endParaRPr lang="pt-BR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293845" y="5432564"/>
            <a:ext cx="9604310" cy="4572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smtClean="0"/>
              <a:t>Clique para editar o estilo do subtítulo mestre</a:t>
            </a:r>
            <a:endParaRPr lang="pt-BR" dirty="0"/>
          </a:p>
        </p:txBody>
      </p:sp>
      <p:cxnSp>
        <p:nvCxnSpPr>
          <p:cNvPr id="58" name="Conector Reto 57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o="urn:schemas-microsoft-com:office:office" xmlns:v="urn:schemas-microsoft-com:vml" xmlns:wp="http://schemas.openxmlformats.org/drawingml/2006/powerpointprocessingDrawing" xmlns:wne="http://schemas.microsoft.com/office/powerpoint/2006/powerpointml" xmlns:cdr="http://schemas.openxmlformats.org/drawingml/2006/chartDrawing" xmlns:dgm="http://schemas.openxmlformats.org/drawingml/2006/diagram" xmlns:c="http://schemas.openxmlformats.org/drawingml/2006/chart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 dirty="0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A29A4-78C8-47AB-BA06-22CB45938951}" type="datetime1">
              <a:rPr lang="pt-BR" smtClean="0"/>
              <a:pPr/>
              <a:t>21/10/2015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o="urn:schemas-microsoft-com:office:office" xmlns:v="urn:schemas-microsoft-com:vml" xmlns:wp="http://schemas.openxmlformats.org/drawingml/2006/powerpointprocessingDrawing" xmlns:wne="http://schemas.microsoft.com/office/powerpoint/2006/powerpointml" xmlns:cdr="http://schemas.openxmlformats.org/drawingml/2006/chartDrawing" xmlns:dgm="http://schemas.openxmlformats.org/drawingml/2006/diagram" xmlns:c="http://schemas.openxmlformats.org/drawingml/2006/chart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9209314" y="489856"/>
            <a:ext cx="1687286" cy="5301343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 dirty="0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1295399" y="489856"/>
            <a:ext cx="7587344" cy="5301343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D4ACF-2D82-46F2-A8E9-23963AA34E86}" type="datetime1">
              <a:rPr lang="pt-BR" smtClean="0"/>
              <a:pPr/>
              <a:t>21/10/2015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o="urn:schemas-microsoft-com:office:office" xmlns:v="urn:schemas-microsoft-com:vml" xmlns:wp="http://schemas.openxmlformats.org/drawingml/2006/powerpointprocessingDrawing" xmlns:wne="http://schemas.microsoft.com/office/powerpoint/2006/powerpointml" xmlns:cdr="http://schemas.openxmlformats.org/drawingml/2006/chartDrawing" xmlns:dgm="http://schemas.openxmlformats.org/drawingml/2006/diagram" xmlns:c="http://schemas.openxmlformats.org/drawingml/2006/chart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74B5B-21A0-4192-BF4C-38187F1A68D8}" type="datetime1">
              <a:rPr lang="pt-BR" smtClean="0"/>
              <a:pPr/>
              <a:t>21/10/2015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o="urn:schemas-microsoft-com:office:office" xmlns:v="urn:schemas-microsoft-com:vml" xmlns:wp="http://schemas.openxmlformats.org/drawingml/2006/powerpointprocessingDrawing" xmlns:wne="http://schemas.microsoft.com/office/powerpoint/2006/powerpointml" xmlns:cdr="http://schemas.openxmlformats.org/drawingml/2006/chartDrawing" xmlns:dgm="http://schemas.openxmlformats.org/drawingml/2006/diagram" xmlns:c="http://schemas.openxmlformats.org/drawingml/2006/chart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ção">
    <p:bg>
      <p:bgPr>
        <a:gradFill flip="none" rotWithShape="1">
          <a:gsLst>
            <a:gs pos="0">
              <a:schemeClr val="accent1"/>
            </a:gs>
            <a:gs pos="97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o 6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8" name="Conector Reto 7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ector Reto 8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ector Reto 9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ector Reto 10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ector Reto 11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ector Reto 12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ector Reto 13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ector Reto 14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ector Reto 15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ector Reto 16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ector Reto 17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ector Reto 18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ector Reto 19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ector Reto 20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ector Reto 21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ector Reto 22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Grupo 23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2" name="Conector Reto 41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Conector Reto 42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Conector Reto 43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Conector Reto 44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Conector Reto 45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7" name="Grupo 46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3" name="Conector Reto 52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Conector Reto 53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Conector Reto 54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Conector Reto 55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Conector Reto 56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8" name="Conector Reto 47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Conector Reto 48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Conector Reto 49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Conector Reto 50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Conector Reto 51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Grupo 24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6" name="Conector Reto 2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Conector Reto 2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Conector Reto 2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Conector Reto 2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Conector Reto 29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1" name="Grupo 3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7" name="Conector Reto 3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Conector Reto 3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Conector Reto 3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Conector Reto 3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Conector Reto 4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2" name="Conector Reto 3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Conector Reto 3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Conector Reto 3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Conector Reto 3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Conector Reto 3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95400" y="2541573"/>
            <a:ext cx="9601200" cy="2743200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6000" cap="none" baseline="0">
                <a:solidFill>
                  <a:schemeClr val="tx1"/>
                </a:solidFill>
              </a:defRPr>
            </a:lvl1pPr>
          </a:lstStyle>
          <a:p>
            <a:r>
              <a:rPr lang="pt-BR" smtClean="0"/>
              <a:t>Clique para editar o título mestre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295400" y="5431536"/>
            <a:ext cx="9601200" cy="4572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cxnSp>
        <p:nvCxnSpPr>
          <p:cNvPr id="58" name="Conector Reto 57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67780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o="urn:schemas-microsoft-com:office:office" xmlns:v="urn:schemas-microsoft-com:vml" xmlns:wp="http://schemas.openxmlformats.org/drawingml/2006/powerpointprocessingDrawing" xmlns:wne="http://schemas.microsoft.com/office/powerpoint/2006/powerpointml" xmlns:cdr="http://schemas.openxmlformats.org/drawingml/2006/chartDrawing" xmlns:dgm="http://schemas.openxmlformats.org/drawingml/2006/diagram" xmlns:c="http://schemas.openxmlformats.org/drawingml/2006/chart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1295400" y="1981199"/>
            <a:ext cx="4572000" cy="38100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 dirty="0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324600" y="1981199"/>
            <a:ext cx="4572000" cy="38100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 dirty="0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5CF7C-B333-48E1-A4A6-83A3C8B73AC0}" type="datetime1">
              <a:rPr lang="pt-BR" smtClean="0"/>
              <a:pPr/>
              <a:t>21/10/2015</a:t>
            </a:fld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o="urn:schemas-microsoft-com:office:office" xmlns:v="urn:schemas-microsoft-com:vml" xmlns:wp="http://schemas.openxmlformats.org/drawingml/2006/powerpointprocessingDrawing" xmlns:wne="http://schemas.microsoft.com/office/powerpoint/2006/powerpointml" xmlns:cdr="http://schemas.openxmlformats.org/drawingml/2006/chartDrawing" xmlns:dgm="http://schemas.openxmlformats.org/drawingml/2006/diagram" xmlns:c="http://schemas.openxmlformats.org/drawingml/2006/chart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4572000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1295400" y="2503713"/>
            <a:ext cx="4572000" cy="328748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 dirty="0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324600" y="1818322"/>
            <a:ext cx="4572000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324600" y="2503713"/>
            <a:ext cx="4572000" cy="328748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 dirty="0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20762-5CBF-4210-AB54-376B091119F8}" type="datetime1">
              <a:rPr lang="pt-BR" smtClean="0"/>
              <a:pPr/>
              <a:t>21/10/2015</a:t>
            </a:fld>
            <a:endParaRPr lang="pt-BR" dirty="0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o="urn:schemas-microsoft-com:office:office" xmlns:v="urn:schemas-microsoft-com:vml" xmlns:wp="http://schemas.openxmlformats.org/drawingml/2006/powerpointprocessingDrawing" xmlns:wne="http://schemas.microsoft.com/office/powerpoint/2006/powerpointml" xmlns:cdr="http://schemas.openxmlformats.org/drawingml/2006/chartDrawing" xmlns:dgm="http://schemas.openxmlformats.org/drawingml/2006/diagram" xmlns:c="http://schemas.openxmlformats.org/drawingml/2006/chart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DB371-BF5F-4058-A212-1A908E4D2674}" type="datetime1">
              <a:rPr lang="pt-BR" smtClean="0"/>
              <a:pPr/>
              <a:t>21/10/2015</a:t>
            </a:fld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o="urn:schemas-microsoft-com:office:office" xmlns:v="urn:schemas-microsoft-com:vml" xmlns:wp="http://schemas.openxmlformats.org/drawingml/2006/powerpointprocessingDrawing" xmlns:wne="http://schemas.microsoft.com/office/powerpoint/2006/powerpointml" xmlns:cdr="http://schemas.openxmlformats.org/drawingml/2006/chartDrawing" xmlns:dgm="http://schemas.openxmlformats.org/drawingml/2006/diagram" xmlns:c="http://schemas.openxmlformats.org/drawingml/2006/chart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Grupo 160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162" name="Conector Reto 161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Conector Reto 162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Conector Reto 163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ector Reto 164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ector Reto 165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ector Reto 166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ector Reto 167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onector Reto 168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onector Reto 169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ector Reto 170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ector Reto 171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ector Reto 172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ector Reto 173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ector Reto 174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ector Reto 175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ector Reto 176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8" name="Grupo 177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196" name="Conector Reto 19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Conector Reto 19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Conector Reto 19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Conector Reto 19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Conector Reto 199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1" name="Grupo 20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207" name="Conector Reto 20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8" name="Conector Reto 20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9" name="Conector Reto 20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0" name="Conector Reto 20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1" name="Conector Reto 21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02" name="Conector Reto 20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Conector Reto 20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Conector Reto 20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Conector Reto 20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Conector Reto 20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9" name="Grupo 178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180" name="Conector Reto 179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Conector Reto 180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Conector Reto 181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Conector Reto 182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Conector Reto 183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85" name="Grupo 184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91" name="Conector Reto 190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2" name="Conector Reto 191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3" name="Conector Reto 192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4" name="Conector Reto 193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5" name="Conector Reto 194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86" name="Conector Reto 185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Conector Reto 186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Conector Reto 187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Conector Reto 188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Conector Reto 189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12" name="Espaço Reservado para Data 2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4083B-90AA-48CF-BAD5-00AA24D7F288}" type="datetime1">
              <a:rPr lang="pt-BR" smtClean="0"/>
              <a:pPr/>
              <a:t>21/10/2015</a:t>
            </a:fld>
            <a:endParaRPr lang="pt-BR" dirty="0"/>
          </a:p>
        </p:txBody>
      </p:sp>
      <p:sp>
        <p:nvSpPr>
          <p:cNvPr id="213" name="Espaço Reservado para Rodapé 2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214" name="Espaço Reservado para Número de Slide 2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o="urn:schemas-microsoft-com:office:office" xmlns:v="urn:schemas-microsoft-com:vml" xmlns:wp="http://schemas.openxmlformats.org/drawingml/2006/powerpointprocessingDrawing" xmlns:wne="http://schemas.microsoft.com/office/powerpoint/2006/powerpointml" xmlns:cdr="http://schemas.openxmlformats.org/drawingml/2006/chartDrawing" xmlns:dgm="http://schemas.openxmlformats.org/drawingml/2006/diagram" xmlns:c="http://schemas.openxmlformats.org/drawingml/2006/chart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údo com Legenda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o 8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10" name="Conector Reto 9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ector Reto 10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ector Reto 11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ector Reto 12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ector Reto 13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ector Reto 14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ector Reto 15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ector Reto 16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ector Reto 17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ector Reto 18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ector Reto 19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ector Reto 20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ector Reto 21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ector Reto 22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ector Reto 23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ector Reto 24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upo 25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4" name="Conector Reto 43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Conector Reto 44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Conector Reto 45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Conector Reto 46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Conector Reto 47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9" name="Grupo 48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5" name="Conector Reto 54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Conector Reto 55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Conector Reto 56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Conector Reto 57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Conector Reto 58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50" name="Conector Reto 49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Conector Reto 50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Conector Reto 51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Conector Reto 52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Conector Reto 53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Grupo 26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8" name="Conector Reto 27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Conector Reto 28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Conector Reto 29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Conector Reto 30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Conector Reto 31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3" name="Grupo 32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9" name="Conector Reto 38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Conector Reto 39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Conector Reto 40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Conector Reto 41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Conector Reto 42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4" name="Conector Reto 33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Conector Reto 34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Conector Reto 35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Conector Reto 36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Conector Reto 37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Retângulo 6"/>
          <p:cNvSpPr/>
          <p:nvPr userDrawn="1"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913152" y="571500"/>
            <a:ext cx="3657600" cy="2197100"/>
          </a:xfrm>
        </p:spPr>
        <p:txBody>
          <a:bodyPr anchor="b">
            <a:normAutofit/>
          </a:bodyPr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r>
              <a:rPr lang="pt-BR" smtClean="0"/>
              <a:t>Clique para editar o título mestre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43197" y="571500"/>
            <a:ext cx="6217920" cy="5715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7913152" y="2995012"/>
            <a:ext cx="3657600" cy="228595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cxnSp>
        <p:nvCxnSpPr>
          <p:cNvPr id="60" name="Conector Reto 59"/>
          <p:cNvCxnSpPr/>
          <p:nvPr userDrawn="1"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AF629-ECA2-4CF3-B790-9D9BDED98269}" type="datetime1">
              <a:rPr lang="pt-BR" smtClean="0"/>
              <a:pPr/>
              <a:t>21/10/2015</a:t>
            </a:fld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o="urn:schemas-microsoft-com:office:office" xmlns:v="urn:schemas-microsoft-com:vml" xmlns:wp="http://schemas.openxmlformats.org/drawingml/2006/powerpointprocessingDrawing" xmlns:wne="http://schemas.microsoft.com/office/powerpoint/2006/powerpointml" xmlns:cdr="http://schemas.openxmlformats.org/drawingml/2006/chartDrawing" xmlns:dgm="http://schemas.openxmlformats.org/drawingml/2006/diagram" xmlns:c="http://schemas.openxmlformats.org/drawingml/2006/chart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m com Legenda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o 7"/>
          <p:cNvGrpSpPr/>
          <p:nvPr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9" name="Conector Reto 8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ector Reto 9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ector Reto 10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ector Reto 11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ector Reto 12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ector Reto 13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ector Reto 14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ector Reto 15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ector Reto 16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ector Reto 17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ector Reto 18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ector Reto 19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ector Reto 20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ector Reto 21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ector Reto 22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ector Reto 23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" name="Grupo 24"/>
            <p:cNvGrpSpPr/>
            <p:nvPr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3" name="Conector Reto 42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Conector Reto 43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Conector Reto 44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Conector Reto 45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Conector Reto 46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8" name="Grupo 47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4" name="Conector Reto 53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Conector Reto 54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Conector Reto 55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Conector Reto 56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Conector Reto 57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9" name="Conector Reto 48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Conector Reto 49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Conector Reto 50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Conector Reto 51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Conector Reto 52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Grupo 25"/>
            <p:cNvGrpSpPr/>
            <p:nvPr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7" name="Conector Reto 26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Conector Reto 27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Conector Reto 28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Conector Reto 29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Conector Reto 30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2" name="Grupo 31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8" name="Conector Reto 37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Conector Reto 38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Conector Reto 39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Conector Reto 40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Conector Reto 41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3" name="Conector Reto 32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Conector Reto 33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Conector Reto 34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Conector Reto 35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Conector Reto 36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0" name="Retângulo 59"/>
          <p:cNvSpPr/>
          <p:nvPr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4412" y="-159"/>
            <a:ext cx="7315200" cy="6858000"/>
          </a:xfrm>
        </p:spPr>
        <p:txBody>
          <a:bodyPr tIns="4572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 smtClean="0"/>
              <a:t>Clique no ícone para adicionar uma imagem</a:t>
            </a:r>
            <a:endParaRPr lang="pt-BR" dirty="0"/>
          </a:p>
        </p:txBody>
      </p:sp>
      <p:cxnSp>
        <p:nvCxnSpPr>
          <p:cNvPr id="59" name="Conector Reto 58"/>
          <p:cNvCxnSpPr/>
          <p:nvPr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909560" y="576072"/>
            <a:ext cx="3657600" cy="2194560"/>
          </a:xfrm>
        </p:spPr>
        <p:txBody>
          <a:bodyPr anchor="b">
            <a:normAutofit/>
          </a:bodyPr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r>
              <a:rPr lang="pt-BR" smtClean="0"/>
              <a:t>Clique para editar o título mestre</a:t>
            </a:r>
            <a:endParaRPr lang="pt-BR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7909560" y="2999232"/>
            <a:ext cx="3657600" cy="228600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</p:spTree>
    <p:extLst>
      <p:ext uri="{BB962C8B-B14F-4D97-AF65-F5344CB8AC3E}">
        <p14:creationId xmlns:p14="http://schemas.microsoft.com/office/powerpoint/2010/main" val="620318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o="urn:schemas-microsoft-com:office:office" xmlns:v="urn:schemas-microsoft-com:vml" xmlns:wp="http://schemas.openxmlformats.org/drawingml/2006/powerpointprocessingDrawing" xmlns:wne="http://schemas.microsoft.com/office/powerpoint/2006/powerpointml" xmlns:cdr="http://schemas.openxmlformats.org/drawingml/2006/chartDrawing" xmlns:dgm="http://schemas.openxmlformats.org/drawingml/2006/diagram" xmlns:c="http://schemas.openxmlformats.org/drawingml/2006/chart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3000">
              <a:schemeClr val="bg1"/>
            </a:gs>
            <a:gs pos="0">
              <a:schemeClr val="bg1">
                <a:lumMod val="100000"/>
              </a:schemeClr>
            </a:gs>
            <a:gs pos="100000">
              <a:schemeClr val="bg1">
                <a:lumMod val="95000"/>
                <a:alpha val="6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Grupo 95"/>
          <p:cNvGrpSpPr/>
          <p:nvPr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97" name="Conector Reto 96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ector Reto 97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ector Reto 98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ector Reto 99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ector Reto 100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ector Reto 101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ector Reto 102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ector Reto 103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ector Reto 104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ector Reto 105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ector Reto 106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ector Reto 107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ector Reto 108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ector Reto 109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ector Reto 110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ector Reto 111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3" name="Grupo 112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131" name="Conector Reto 130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Conector Reto 131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Conector Reto 132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Conector Reto 133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Conector Reto 134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6" name="Grupo 135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42" name="Conector Reto 141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Conector Reto 142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4" name="Conector Reto 143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Conector Reto 144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Conector Reto 145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37" name="Conector Reto 136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Conector Reto 137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Conector Reto 138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Conector Reto 139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Conector Reto 140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4" name="Grupo 113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115" name="Conector Reto 114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Conector Reto 115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Conector Reto 116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Conector Reto 117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Conector Reto 118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20" name="Grupo 119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26" name="Conector Reto 125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Conector Reto 126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Conector Reto 127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Conector Reto 128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Conector Reto 129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21" name="Conector Reto 120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Conector Reto 121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Conector Reto 122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Conector Reto 123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Conector Reto 124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1295400" y="503853"/>
            <a:ext cx="9601200" cy="11423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pt-BR" dirty="0" smtClean="0"/>
              <a:t>Clique para editar o título mestre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295400" y="1981201"/>
            <a:ext cx="9601200" cy="3809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dirty="0" smtClean="0"/>
              <a:t>Clique para editar o texto mestre</a:t>
            </a:r>
          </a:p>
          <a:p>
            <a:pPr lvl="1"/>
            <a:r>
              <a:rPr lang="pt-BR" dirty="0" smtClean="0"/>
              <a:t>Segundo nível</a:t>
            </a:r>
          </a:p>
          <a:p>
            <a:pPr lvl="2"/>
            <a:r>
              <a:rPr lang="pt-BR" dirty="0" smtClean="0"/>
              <a:t>Terceiro nível</a:t>
            </a:r>
          </a:p>
          <a:p>
            <a:pPr lvl="3"/>
            <a:r>
              <a:rPr lang="pt-BR" dirty="0" smtClean="0"/>
              <a:t>Quarto nível</a:t>
            </a:r>
          </a:p>
          <a:p>
            <a:pPr lvl="4"/>
            <a:r>
              <a:rPr lang="pt-BR" dirty="0" smtClean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9294042" y="6289679"/>
            <a:ext cx="965946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B51B2453-8663-4C69-AF73-9FD7B1DEC5D0}" type="datetime1">
              <a:rPr lang="pt-BR" smtClean="0"/>
              <a:pPr/>
              <a:t>21/10/2015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609601" y="6289679"/>
            <a:ext cx="6128030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10665311" y="6289679"/>
            <a:ext cx="918882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E31375A4-56A4-47D6-9801-1991572033F7}" type="slidenum">
              <a:rPr lang="pt-BR" smtClean="0"/>
              <a:pPr/>
              <a:t>‹nº›</a:t>
            </a:fld>
            <a:endParaRPr lang="pt-BR" dirty="0"/>
          </a:p>
        </p:txBody>
      </p:sp>
      <p:cxnSp>
        <p:nvCxnSpPr>
          <p:cNvPr id="148" name="Conector Reto 147"/>
          <p:cNvCxnSpPr/>
          <p:nvPr/>
        </p:nvCxnSpPr>
        <p:spPr>
          <a:xfrm>
            <a:off x="609600" y="6172200"/>
            <a:ext cx="109728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9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o="urn:schemas-microsoft-com:office:office" xmlns:v="urn:schemas-microsoft-com:vml" xmlns:wp="http://schemas.openxmlformats.org/drawingml/2006/powerpointprocessingDrawing" xmlns:wne="http://schemas.microsoft.com/office/powerpoint/2006/powerpointml" xmlns:cdr="http://schemas.openxmlformats.org/drawingml/2006/chartDrawing" xmlns:dgm="http://schemas.openxmlformats.org/drawingml/2006/diagram" xmlns:c="http://schemas.openxmlformats.org/drawingml/2006/chart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SzPct val="100000"/>
        <a:buFont typeface="Arial" pitchFamily="34" charset="0"/>
        <a:buChar char="▪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SzPct val="100000"/>
        <a:buFont typeface="Arial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179388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179388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00200" indent="-179388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82880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indent="-179388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 smtClean="0"/>
              <a:t>SGBR</a:t>
            </a:r>
            <a:endParaRPr lang="pt-BR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 smtClean="0"/>
              <a:t>Sistema para Gestão de Bares e Restaurantes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6904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o="urn:schemas-microsoft-com:office:office" xmlns:v="urn:schemas-microsoft-com:vml" xmlns:wp="http://schemas.openxmlformats.org/drawingml/2006/powerpointprocessingDrawing" xmlns:wne="http://schemas.microsoft.com/office/powerpoint/2006/powerpointml" xmlns:cdr="http://schemas.openxmlformats.org/drawingml/2006/chartDrawing" xmlns:dgm="http://schemas.openxmlformats.org/drawingml/2006/diagram" xmlns:c="http://schemas.openxmlformats.org/drawingml/2006/chart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PROJETO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 smtClean="0"/>
          </a:p>
          <a:p>
            <a:r>
              <a:rPr lang="pt-BR" dirty="0" smtClean="0"/>
              <a:t>Documento de Visão</a:t>
            </a:r>
          </a:p>
          <a:p>
            <a:pPr lvl="1"/>
            <a:r>
              <a:rPr lang="pt-BR" dirty="0" smtClean="0"/>
              <a:t>Definição dos </a:t>
            </a:r>
            <a:r>
              <a:rPr lang="pt-BR" dirty="0" err="1" smtClean="0"/>
              <a:t>Stakeholders</a:t>
            </a:r>
            <a:r>
              <a:rPr lang="pt-BR" dirty="0" smtClean="0"/>
              <a:t> (partes interessadas)</a:t>
            </a:r>
          </a:p>
          <a:p>
            <a:pPr lvl="1"/>
            <a:r>
              <a:rPr lang="pt-BR" dirty="0" smtClean="0"/>
              <a:t>Papéis Desenvolvimento</a:t>
            </a:r>
          </a:p>
          <a:p>
            <a:r>
              <a:rPr lang="pt-BR" dirty="0" smtClean="0"/>
              <a:t>EAP ( Estrutura Analítica do Projeto )</a:t>
            </a:r>
          </a:p>
          <a:p>
            <a:r>
              <a:rPr lang="pt-BR" dirty="0" smtClean="0"/>
              <a:t>Escolha da metodologia</a:t>
            </a:r>
          </a:p>
          <a:p>
            <a:pPr lvl="1"/>
            <a:r>
              <a:rPr lang="pt-BR" dirty="0" smtClean="0"/>
              <a:t>Iterativo e Incremental</a:t>
            </a:r>
          </a:p>
          <a:p>
            <a:pPr marL="274320" lvl="1" indent="0">
              <a:buNone/>
            </a:pPr>
            <a:endParaRPr lang="pt-BR" dirty="0" smtClean="0"/>
          </a:p>
          <a:p>
            <a:pPr marL="0" indent="0">
              <a:buNone/>
            </a:pPr>
            <a:endParaRPr lang="pt-BR" dirty="0" smtClean="0"/>
          </a:p>
          <a:p>
            <a:endParaRPr lang="pt-BR" dirty="0" smtClean="0"/>
          </a:p>
          <a:p>
            <a:endParaRPr lang="pt-BR" dirty="0" smtClean="0"/>
          </a:p>
          <a:p>
            <a:endParaRPr lang="pt-BR" dirty="0" smtClean="0"/>
          </a:p>
          <a:p>
            <a:endParaRPr lang="pt-BR" dirty="0" smtClean="0"/>
          </a:p>
        </p:txBody>
      </p:sp>
    </p:spTree>
    <p:extLst>
      <p:ext uri="{BB962C8B-B14F-4D97-AF65-F5344CB8AC3E}">
        <p14:creationId xmlns:p14="http://schemas.microsoft.com/office/powerpoint/2010/main" val="1405892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PROJETO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 smtClean="0"/>
          </a:p>
          <a:p>
            <a:r>
              <a:rPr lang="pt-BR" dirty="0" smtClean="0"/>
              <a:t>Definição metodologia</a:t>
            </a:r>
          </a:p>
          <a:p>
            <a:pPr lvl="1"/>
            <a:r>
              <a:rPr lang="pt-BR" dirty="0" err="1" smtClean="0"/>
              <a:t>Kanban</a:t>
            </a:r>
            <a:endParaRPr lang="pt-BR" dirty="0" smtClean="0"/>
          </a:p>
          <a:p>
            <a:pPr marL="274320" lvl="1" indent="0">
              <a:buNone/>
            </a:pPr>
            <a:endParaRPr lang="pt-BR" dirty="0" smtClean="0"/>
          </a:p>
          <a:p>
            <a:pPr marL="0" indent="0">
              <a:buNone/>
            </a:pPr>
            <a:endParaRPr lang="pt-BR" dirty="0" smtClean="0"/>
          </a:p>
          <a:p>
            <a:endParaRPr lang="pt-BR" dirty="0" smtClean="0"/>
          </a:p>
          <a:p>
            <a:endParaRPr lang="pt-BR" dirty="0" smtClean="0"/>
          </a:p>
          <a:p>
            <a:endParaRPr lang="pt-BR" dirty="0" smtClean="0"/>
          </a:p>
          <a:p>
            <a:endParaRPr lang="pt-BR" dirty="0" smtClean="0"/>
          </a:p>
        </p:txBody>
      </p:sp>
    </p:spTree>
    <p:extLst>
      <p:ext uri="{BB962C8B-B14F-4D97-AF65-F5344CB8AC3E}">
        <p14:creationId xmlns:p14="http://schemas.microsoft.com/office/powerpoint/2010/main" val="1893949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err="1" smtClean="0"/>
              <a:t>Kanban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 smtClean="0"/>
          </a:p>
          <a:p>
            <a:pPr marL="274320" lvl="1" indent="0">
              <a:buNone/>
            </a:pPr>
            <a:endParaRPr lang="pt-BR" dirty="0" smtClean="0"/>
          </a:p>
          <a:p>
            <a:pPr marL="0" indent="0">
              <a:buNone/>
            </a:pPr>
            <a:endParaRPr lang="pt-BR" dirty="0" smtClean="0"/>
          </a:p>
          <a:p>
            <a:endParaRPr lang="pt-BR" dirty="0" smtClean="0"/>
          </a:p>
          <a:p>
            <a:endParaRPr lang="pt-BR" dirty="0" smtClean="0"/>
          </a:p>
          <a:p>
            <a:endParaRPr lang="pt-BR" dirty="0" smtClean="0"/>
          </a:p>
          <a:p>
            <a:endParaRPr lang="pt-BR" dirty="0" smtClean="0"/>
          </a:p>
        </p:txBody>
      </p:sp>
      <p:pic>
        <p:nvPicPr>
          <p:cNvPr id="4" name="Imagem 3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3872" y="1981201"/>
            <a:ext cx="8304256" cy="351740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13929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err="1" smtClean="0"/>
              <a:t>Kanban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 smtClean="0"/>
          </a:p>
          <a:p>
            <a:pPr marL="274320" lvl="1" indent="0">
              <a:buNone/>
            </a:pPr>
            <a:endParaRPr lang="pt-BR" dirty="0" smtClean="0"/>
          </a:p>
          <a:p>
            <a:pPr marL="0" indent="0">
              <a:buNone/>
            </a:pPr>
            <a:endParaRPr lang="pt-BR" dirty="0" smtClean="0"/>
          </a:p>
          <a:p>
            <a:endParaRPr lang="pt-BR" dirty="0" smtClean="0"/>
          </a:p>
          <a:p>
            <a:endParaRPr lang="pt-BR" dirty="0" smtClean="0"/>
          </a:p>
          <a:p>
            <a:endParaRPr lang="pt-BR" dirty="0" smtClean="0"/>
          </a:p>
          <a:p>
            <a:endParaRPr lang="pt-BR" dirty="0" smtClean="0"/>
          </a:p>
        </p:txBody>
      </p:sp>
      <p:pic>
        <p:nvPicPr>
          <p:cNvPr id="5" name="Imagem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7094" y="1981201"/>
            <a:ext cx="8177812" cy="34916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23350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GERÊNCIAS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 smtClean="0"/>
          </a:p>
          <a:p>
            <a:r>
              <a:rPr lang="pt-BR" dirty="0" smtClean="0"/>
              <a:t>Definição das 5 gerências</a:t>
            </a:r>
          </a:p>
          <a:p>
            <a:pPr lvl="1"/>
            <a:r>
              <a:rPr lang="pt-BR" dirty="0" smtClean="0"/>
              <a:t>Comunicação</a:t>
            </a:r>
          </a:p>
          <a:p>
            <a:pPr lvl="1"/>
            <a:r>
              <a:rPr lang="pt-BR" dirty="0" smtClean="0"/>
              <a:t>Requisitos</a:t>
            </a:r>
          </a:p>
          <a:p>
            <a:pPr lvl="1"/>
            <a:r>
              <a:rPr lang="pt-BR" dirty="0" smtClean="0"/>
              <a:t>Configuração</a:t>
            </a:r>
          </a:p>
          <a:p>
            <a:pPr lvl="1"/>
            <a:r>
              <a:rPr lang="pt-BR" dirty="0" smtClean="0"/>
              <a:t>Qualidade</a:t>
            </a:r>
          </a:p>
          <a:p>
            <a:pPr lvl="1"/>
            <a:endParaRPr lang="pt-BR" dirty="0" smtClean="0"/>
          </a:p>
          <a:p>
            <a:pPr marL="274320" lvl="1" indent="0">
              <a:buNone/>
            </a:pPr>
            <a:endParaRPr lang="pt-BR" dirty="0" smtClean="0"/>
          </a:p>
          <a:p>
            <a:pPr marL="0" indent="0">
              <a:buNone/>
            </a:pPr>
            <a:endParaRPr lang="pt-BR" dirty="0" smtClean="0"/>
          </a:p>
          <a:p>
            <a:endParaRPr lang="pt-BR" dirty="0" smtClean="0"/>
          </a:p>
          <a:p>
            <a:endParaRPr lang="pt-BR" dirty="0" smtClean="0"/>
          </a:p>
          <a:p>
            <a:endParaRPr lang="pt-BR" dirty="0" smtClean="0"/>
          </a:p>
          <a:p>
            <a:endParaRPr lang="pt-BR" dirty="0" smtClean="0"/>
          </a:p>
        </p:txBody>
      </p:sp>
    </p:spTree>
    <p:extLst>
      <p:ext uri="{BB962C8B-B14F-4D97-AF65-F5344CB8AC3E}">
        <p14:creationId xmlns:p14="http://schemas.microsoft.com/office/powerpoint/2010/main" val="717752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CRONOGRAMA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 smtClean="0"/>
          </a:p>
          <a:p>
            <a:r>
              <a:rPr lang="pt-BR" dirty="0" smtClean="0"/>
              <a:t>Datas compatíveis com o cronograma acadêmico</a:t>
            </a:r>
          </a:p>
          <a:p>
            <a:pPr marL="0" indent="0">
              <a:buNone/>
            </a:pPr>
            <a:endParaRPr lang="pt-BR" dirty="0" smtClean="0"/>
          </a:p>
          <a:p>
            <a:endParaRPr lang="pt-BR" dirty="0" smtClean="0"/>
          </a:p>
          <a:p>
            <a:endParaRPr lang="pt-BR" dirty="0" smtClean="0"/>
          </a:p>
          <a:p>
            <a:endParaRPr lang="pt-BR" dirty="0" smtClean="0"/>
          </a:p>
          <a:p>
            <a:endParaRPr lang="pt-BR" dirty="0" smtClean="0"/>
          </a:p>
        </p:txBody>
      </p:sp>
    </p:spTree>
    <p:extLst>
      <p:ext uri="{BB962C8B-B14F-4D97-AF65-F5344CB8AC3E}">
        <p14:creationId xmlns:p14="http://schemas.microsoft.com/office/powerpoint/2010/main" val="2900170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DESENVOLVIMENTO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 smtClean="0"/>
          </a:p>
          <a:p>
            <a:r>
              <a:rPr lang="pt-BR" dirty="0" smtClean="0"/>
              <a:t>Casos de Uso significativos</a:t>
            </a:r>
          </a:p>
          <a:p>
            <a:endParaRPr lang="pt-BR" dirty="0" smtClean="0"/>
          </a:p>
          <a:p>
            <a:pPr lvl="1"/>
            <a:endParaRPr lang="pt-BR" dirty="0" smtClean="0"/>
          </a:p>
          <a:p>
            <a:pPr lvl="1"/>
            <a:endParaRPr lang="pt-BR" dirty="0" smtClean="0"/>
          </a:p>
          <a:p>
            <a:endParaRPr lang="pt-BR" dirty="0" smtClean="0"/>
          </a:p>
          <a:p>
            <a:endParaRPr lang="pt-BR" dirty="0" smtClean="0"/>
          </a:p>
          <a:p>
            <a:endParaRPr lang="pt-BR" dirty="0" smtClean="0"/>
          </a:p>
          <a:p>
            <a:endParaRPr lang="pt-BR" dirty="0" smtClean="0"/>
          </a:p>
        </p:txBody>
      </p:sp>
      <p:pic>
        <p:nvPicPr>
          <p:cNvPr id="1026" name="Picture 2" descr="UseCaseDiagram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1317" y="3345090"/>
            <a:ext cx="5829366" cy="2446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55148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DESENVOLVIMENTO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 smtClean="0"/>
          </a:p>
          <a:p>
            <a:r>
              <a:rPr lang="pt-BR" dirty="0" smtClean="0"/>
              <a:t>Prototipagem</a:t>
            </a:r>
          </a:p>
          <a:p>
            <a:pPr marL="0" indent="0">
              <a:buNone/>
            </a:pPr>
            <a:endParaRPr lang="pt-BR" dirty="0" smtClean="0"/>
          </a:p>
          <a:p>
            <a:endParaRPr lang="pt-BR" dirty="0" smtClean="0"/>
          </a:p>
          <a:p>
            <a:pPr lvl="1"/>
            <a:endParaRPr lang="pt-BR" dirty="0" smtClean="0"/>
          </a:p>
          <a:p>
            <a:pPr lvl="1"/>
            <a:endParaRPr lang="pt-BR" dirty="0" smtClean="0"/>
          </a:p>
          <a:p>
            <a:endParaRPr lang="pt-BR" dirty="0" smtClean="0"/>
          </a:p>
          <a:p>
            <a:endParaRPr lang="pt-BR" dirty="0" smtClean="0"/>
          </a:p>
          <a:p>
            <a:endParaRPr lang="pt-BR" dirty="0" smtClean="0"/>
          </a:p>
          <a:p>
            <a:endParaRPr lang="pt-BR" dirty="0" smtClean="0"/>
          </a:p>
        </p:txBody>
      </p:sp>
      <p:pic>
        <p:nvPicPr>
          <p:cNvPr id="5" name="Imagem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0367" y="2737946"/>
            <a:ext cx="3911266" cy="32464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20816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DESENVOLVIMENTO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 smtClean="0"/>
          </a:p>
          <a:p>
            <a:r>
              <a:rPr lang="pt-BR" dirty="0" smtClean="0"/>
              <a:t>Multicamadas</a:t>
            </a:r>
          </a:p>
          <a:p>
            <a:pPr lvl="1"/>
            <a:r>
              <a:rPr lang="pt-BR" dirty="0" smtClean="0"/>
              <a:t>DAO ( Data Access </a:t>
            </a:r>
            <a:r>
              <a:rPr lang="pt-BR" dirty="0" err="1" smtClean="0"/>
              <a:t>Object</a:t>
            </a:r>
            <a:r>
              <a:rPr lang="pt-BR" dirty="0" smtClean="0"/>
              <a:t> )</a:t>
            </a:r>
          </a:p>
          <a:p>
            <a:pPr lvl="1"/>
            <a:r>
              <a:rPr lang="pt-BR" dirty="0" smtClean="0"/>
              <a:t>BLL ( Business </a:t>
            </a:r>
            <a:r>
              <a:rPr lang="pt-BR" dirty="0" err="1" smtClean="0"/>
              <a:t>Layer</a:t>
            </a:r>
            <a:r>
              <a:rPr lang="pt-BR" dirty="0" smtClean="0"/>
              <a:t> </a:t>
            </a:r>
            <a:r>
              <a:rPr lang="pt-BR" dirty="0" err="1" smtClean="0"/>
              <a:t>Logic</a:t>
            </a:r>
            <a:r>
              <a:rPr lang="pt-BR" dirty="0" smtClean="0"/>
              <a:t> )</a:t>
            </a:r>
          </a:p>
          <a:p>
            <a:pPr lvl="1"/>
            <a:r>
              <a:rPr lang="pt-BR" dirty="0" smtClean="0"/>
              <a:t>MODEL</a:t>
            </a:r>
          </a:p>
          <a:p>
            <a:pPr lvl="1"/>
            <a:r>
              <a:rPr lang="pt-BR" dirty="0" smtClean="0"/>
              <a:t>ENTITY </a:t>
            </a:r>
          </a:p>
          <a:p>
            <a:pPr lvl="1"/>
            <a:r>
              <a:rPr lang="pt-BR" dirty="0" smtClean="0"/>
              <a:t>Service ( WCF )</a:t>
            </a:r>
          </a:p>
          <a:p>
            <a:pPr lvl="1"/>
            <a:r>
              <a:rPr lang="pt-BR" dirty="0" smtClean="0"/>
              <a:t>UTIL </a:t>
            </a:r>
          </a:p>
          <a:p>
            <a:pPr lvl="1"/>
            <a:r>
              <a:rPr lang="pt-BR" dirty="0" smtClean="0"/>
              <a:t>WEB ( </a:t>
            </a:r>
            <a:r>
              <a:rPr lang="pt-BR" dirty="0" err="1" smtClean="0"/>
              <a:t>Asp</a:t>
            </a:r>
            <a:r>
              <a:rPr lang="pt-BR" dirty="0" smtClean="0"/>
              <a:t> .NET MVC )</a:t>
            </a:r>
          </a:p>
          <a:p>
            <a:pPr marL="0" indent="0">
              <a:buNone/>
            </a:pPr>
            <a:endParaRPr lang="pt-BR" dirty="0" smtClean="0"/>
          </a:p>
          <a:p>
            <a:endParaRPr lang="pt-BR" dirty="0" smtClean="0"/>
          </a:p>
          <a:p>
            <a:pPr lvl="1"/>
            <a:endParaRPr lang="pt-BR" dirty="0" smtClean="0"/>
          </a:p>
          <a:p>
            <a:pPr lvl="1"/>
            <a:endParaRPr lang="pt-BR" dirty="0" smtClean="0"/>
          </a:p>
          <a:p>
            <a:endParaRPr lang="pt-BR" dirty="0" smtClean="0"/>
          </a:p>
          <a:p>
            <a:endParaRPr lang="pt-BR" dirty="0" smtClean="0"/>
          </a:p>
          <a:p>
            <a:endParaRPr lang="pt-BR" dirty="0" smtClean="0"/>
          </a:p>
          <a:p>
            <a:endParaRPr lang="pt-BR" dirty="0" smtClean="0"/>
          </a:p>
        </p:txBody>
      </p:sp>
    </p:spTree>
    <p:extLst>
      <p:ext uri="{BB962C8B-B14F-4D97-AF65-F5344CB8AC3E}">
        <p14:creationId xmlns:p14="http://schemas.microsoft.com/office/powerpoint/2010/main" val="2808516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DESENVOLVIMENTO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 smtClean="0"/>
          </a:p>
          <a:p>
            <a:pPr marL="0" indent="0">
              <a:buNone/>
            </a:pPr>
            <a:endParaRPr lang="pt-BR" dirty="0" smtClean="0"/>
          </a:p>
          <a:p>
            <a:endParaRPr lang="pt-BR" dirty="0" smtClean="0"/>
          </a:p>
          <a:p>
            <a:pPr lvl="1"/>
            <a:endParaRPr lang="pt-BR" dirty="0" smtClean="0"/>
          </a:p>
          <a:p>
            <a:pPr lvl="1"/>
            <a:endParaRPr lang="pt-BR" dirty="0" smtClean="0"/>
          </a:p>
          <a:p>
            <a:endParaRPr lang="pt-BR" dirty="0" smtClean="0"/>
          </a:p>
          <a:p>
            <a:endParaRPr lang="pt-BR" dirty="0" smtClean="0"/>
          </a:p>
          <a:p>
            <a:endParaRPr lang="pt-BR" dirty="0" smtClean="0"/>
          </a:p>
          <a:p>
            <a:endParaRPr lang="pt-BR" dirty="0" smtClean="0"/>
          </a:p>
        </p:txBody>
      </p:sp>
      <p:pic>
        <p:nvPicPr>
          <p:cNvPr id="4" name="hma_apresentaca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707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PAP 2015 – Segundo Semestre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 smtClean="0"/>
          </a:p>
          <a:p>
            <a:r>
              <a:rPr lang="pt-BR" dirty="0" smtClean="0"/>
              <a:t>Aluno: Giuliano Henrique Costa</a:t>
            </a:r>
          </a:p>
          <a:p>
            <a:r>
              <a:rPr lang="pt-BR" dirty="0" smtClean="0"/>
              <a:t>Orientador: </a:t>
            </a:r>
            <a:r>
              <a:rPr lang="pt-BR" dirty="0" err="1" smtClean="0"/>
              <a:t>Allston</a:t>
            </a:r>
            <a:r>
              <a:rPr lang="pt-BR" dirty="0" smtClean="0"/>
              <a:t> Wagner Siviero Martins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84617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o="urn:schemas-microsoft-com:office:office" xmlns:v="urn:schemas-microsoft-com:vml" xmlns:wp="http://schemas.openxmlformats.org/drawingml/2006/powerpointprocessingDrawing" xmlns:wne="http://schemas.microsoft.com/office/powerpoint/2006/powerpointml" xmlns:cdr="http://schemas.openxmlformats.org/drawingml/2006/chartDrawing" xmlns:dgm="http://schemas.openxmlformats.org/drawingml/2006/diagram" xmlns:c="http://schemas.openxmlformats.org/drawingml/2006/chart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CONCLUSÃO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 smtClean="0"/>
          </a:p>
          <a:p>
            <a:r>
              <a:rPr lang="pt-BR" dirty="0" smtClean="0"/>
              <a:t>Primeira fase entregue</a:t>
            </a:r>
          </a:p>
          <a:p>
            <a:r>
              <a:rPr lang="pt-BR" dirty="0" smtClean="0"/>
              <a:t>Programa de Aplicação Profissional concluída</a:t>
            </a:r>
          </a:p>
          <a:p>
            <a:r>
              <a:rPr lang="pt-BR" dirty="0" smtClean="0"/>
              <a:t>Diferenciais</a:t>
            </a:r>
          </a:p>
          <a:p>
            <a:r>
              <a:rPr lang="pt-BR" dirty="0" smtClean="0"/>
              <a:t>Problemas encontrados</a:t>
            </a:r>
          </a:p>
          <a:p>
            <a:endParaRPr lang="pt-BR" dirty="0" smtClean="0"/>
          </a:p>
          <a:p>
            <a:pPr marL="0" indent="0">
              <a:buNone/>
            </a:pPr>
            <a:endParaRPr lang="pt-BR" dirty="0" smtClean="0"/>
          </a:p>
          <a:p>
            <a:endParaRPr lang="pt-BR" dirty="0" smtClean="0"/>
          </a:p>
          <a:p>
            <a:pPr lvl="1"/>
            <a:endParaRPr lang="pt-BR" dirty="0" smtClean="0"/>
          </a:p>
          <a:p>
            <a:pPr lvl="1"/>
            <a:endParaRPr lang="pt-BR" dirty="0" smtClean="0"/>
          </a:p>
          <a:p>
            <a:endParaRPr lang="pt-BR" dirty="0" smtClean="0"/>
          </a:p>
          <a:p>
            <a:endParaRPr lang="pt-BR" dirty="0" smtClean="0"/>
          </a:p>
          <a:p>
            <a:endParaRPr lang="pt-BR" dirty="0" smtClean="0"/>
          </a:p>
          <a:p>
            <a:endParaRPr lang="pt-BR" dirty="0" smtClean="0"/>
          </a:p>
        </p:txBody>
      </p:sp>
    </p:spTree>
    <p:extLst>
      <p:ext uri="{BB962C8B-B14F-4D97-AF65-F5344CB8AC3E}">
        <p14:creationId xmlns:p14="http://schemas.microsoft.com/office/powerpoint/2010/main" val="3734428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PRÓXIMAS FASES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 smtClean="0"/>
          </a:p>
          <a:p>
            <a:r>
              <a:rPr lang="pt-BR" dirty="0" smtClean="0"/>
              <a:t>Em desenvolvimento</a:t>
            </a:r>
          </a:p>
          <a:p>
            <a:r>
              <a:rPr lang="pt-BR" dirty="0" smtClean="0"/>
              <a:t>Módulo fiscal</a:t>
            </a:r>
          </a:p>
          <a:p>
            <a:r>
              <a:rPr lang="pt-BR" dirty="0" smtClean="0"/>
              <a:t>Módulo financeiro integrado </a:t>
            </a:r>
            <a:r>
              <a:rPr lang="pt-BR" smtClean="0"/>
              <a:t>( terceiro )</a:t>
            </a:r>
            <a:endParaRPr lang="pt-BR" dirty="0" smtClean="0"/>
          </a:p>
          <a:p>
            <a:r>
              <a:rPr lang="pt-BR" dirty="0" smtClean="0"/>
              <a:t>Desenvolvimento mobile ( aplicação ) (Pedidos e Lista de Compras)</a:t>
            </a:r>
          </a:p>
          <a:p>
            <a:endParaRPr lang="pt-BR" dirty="0" smtClean="0"/>
          </a:p>
          <a:p>
            <a:endParaRPr lang="pt-BR" dirty="0" smtClean="0"/>
          </a:p>
          <a:p>
            <a:pPr marL="0" indent="0">
              <a:buNone/>
            </a:pPr>
            <a:endParaRPr lang="pt-BR" dirty="0" smtClean="0"/>
          </a:p>
          <a:p>
            <a:endParaRPr lang="pt-BR" dirty="0" smtClean="0"/>
          </a:p>
          <a:p>
            <a:pPr lvl="1"/>
            <a:endParaRPr lang="pt-BR" dirty="0" smtClean="0"/>
          </a:p>
          <a:p>
            <a:pPr lvl="1"/>
            <a:endParaRPr lang="pt-BR" dirty="0" smtClean="0"/>
          </a:p>
          <a:p>
            <a:endParaRPr lang="pt-BR" dirty="0" smtClean="0"/>
          </a:p>
          <a:p>
            <a:endParaRPr lang="pt-BR" dirty="0" smtClean="0"/>
          </a:p>
          <a:p>
            <a:endParaRPr lang="pt-BR" dirty="0" smtClean="0"/>
          </a:p>
          <a:p>
            <a:endParaRPr lang="pt-BR" dirty="0" smtClean="0"/>
          </a:p>
        </p:txBody>
      </p:sp>
    </p:spTree>
    <p:extLst>
      <p:ext uri="{BB962C8B-B14F-4D97-AF65-F5344CB8AC3E}">
        <p14:creationId xmlns:p14="http://schemas.microsoft.com/office/powerpoint/2010/main" val="3768693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ORGANIZAÇÃO CLIENTE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 smtClean="0"/>
          </a:p>
          <a:p>
            <a:r>
              <a:rPr lang="pt-BR" dirty="0" smtClean="0"/>
              <a:t>Hermes Bar e Restaurante</a:t>
            </a:r>
          </a:p>
          <a:p>
            <a:r>
              <a:rPr lang="pt-BR" dirty="0" smtClean="0"/>
              <a:t>Fundado em 1961</a:t>
            </a:r>
          </a:p>
          <a:p>
            <a:r>
              <a:rPr lang="pt-BR" dirty="0" smtClean="0"/>
              <a:t>Sócia proprietária: Letícia Sanches Dutra</a:t>
            </a:r>
          </a:p>
          <a:p>
            <a:r>
              <a:rPr lang="pt-BR" dirty="0" smtClean="0"/>
              <a:t>Lucro mensal bruto: R$10.000,00</a:t>
            </a:r>
          </a:p>
          <a:p>
            <a:r>
              <a:rPr lang="pt-BR" dirty="0" smtClean="0"/>
              <a:t>Média de público: 130 pessoas (dia)</a:t>
            </a:r>
          </a:p>
          <a:p>
            <a:endParaRPr lang="pt-BR" dirty="0" smtClean="0"/>
          </a:p>
          <a:p>
            <a:endParaRPr lang="pt-BR" dirty="0" smtClean="0"/>
          </a:p>
          <a:p>
            <a:endParaRPr lang="pt-BR" dirty="0" smtClean="0"/>
          </a:p>
        </p:txBody>
      </p:sp>
    </p:spTree>
    <p:extLst>
      <p:ext uri="{BB962C8B-B14F-4D97-AF65-F5344CB8AC3E}">
        <p14:creationId xmlns:p14="http://schemas.microsoft.com/office/powerpoint/2010/main" val="3829099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DIAGNÓSTICO DO AMBIENTE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 smtClean="0"/>
          </a:p>
          <a:p>
            <a:r>
              <a:rPr lang="pt-BR" dirty="0" smtClean="0"/>
              <a:t>Não possui nenhum tipo de automação</a:t>
            </a:r>
          </a:p>
          <a:p>
            <a:r>
              <a:rPr lang="pt-BR" dirty="0" smtClean="0"/>
              <a:t>Identidade histórica</a:t>
            </a:r>
          </a:p>
          <a:p>
            <a:r>
              <a:rPr lang="pt-BR" dirty="0" smtClean="0"/>
              <a:t>Infraestrutura tecnológica precária</a:t>
            </a:r>
          </a:p>
          <a:p>
            <a:r>
              <a:rPr lang="pt-BR" dirty="0" smtClean="0"/>
              <a:t>Controle manual</a:t>
            </a:r>
          </a:p>
          <a:p>
            <a:endParaRPr lang="pt-BR" dirty="0" smtClean="0"/>
          </a:p>
          <a:p>
            <a:endParaRPr lang="pt-BR" dirty="0" smtClean="0"/>
          </a:p>
          <a:p>
            <a:endParaRPr lang="pt-BR" dirty="0" smtClean="0"/>
          </a:p>
        </p:txBody>
      </p:sp>
    </p:spTree>
    <p:extLst>
      <p:ext uri="{BB962C8B-B14F-4D97-AF65-F5344CB8AC3E}">
        <p14:creationId xmlns:p14="http://schemas.microsoft.com/office/powerpoint/2010/main" val="324962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DIAGNÓSTICO DO AMBIENTE</a:t>
            </a:r>
            <a:endParaRPr lang="pt-BR" dirty="0"/>
          </a:p>
        </p:txBody>
      </p:sp>
      <p:pic>
        <p:nvPicPr>
          <p:cNvPr id="5" name="Espaço Reservado para Conteúdo 4"/>
          <p:cNvPicPr>
            <a:picLocks noGr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623" y="2326997"/>
            <a:ext cx="8334753" cy="2901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91209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DIAGNÓSTICO DO AMBIENTE</a:t>
            </a:r>
            <a:endParaRPr lang="pt-BR" dirty="0"/>
          </a:p>
        </p:txBody>
      </p:sp>
      <p:pic>
        <p:nvPicPr>
          <p:cNvPr id="6" name="Imagem 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9482" y="1762147"/>
            <a:ext cx="5746862" cy="422652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36167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DIAGNÓSTICO DO AMBIENTE</a:t>
            </a:r>
            <a:endParaRPr lang="pt-BR" dirty="0"/>
          </a:p>
        </p:txBody>
      </p:sp>
      <p:pic>
        <p:nvPicPr>
          <p:cNvPr id="4" name="Imagem 3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5497" y="1842551"/>
            <a:ext cx="6761006" cy="388220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06543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DIAGNÓSTICO DO AMBIENTE</a:t>
            </a:r>
            <a:endParaRPr lang="pt-BR" dirty="0"/>
          </a:p>
        </p:txBody>
      </p:sp>
      <p:pic>
        <p:nvPicPr>
          <p:cNvPr id="5" name="Imagem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0360" y="1980462"/>
            <a:ext cx="7471279" cy="35445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58078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SISTEMAS EXISTENTES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 smtClean="0"/>
          </a:p>
          <a:p>
            <a:r>
              <a:rPr lang="pt-BR" dirty="0" smtClean="0"/>
              <a:t>Falta de funcionalidades necessárias</a:t>
            </a:r>
          </a:p>
          <a:p>
            <a:r>
              <a:rPr lang="pt-BR" dirty="0" smtClean="0"/>
              <a:t>Aplicações Desktop.</a:t>
            </a:r>
          </a:p>
          <a:p>
            <a:r>
              <a:rPr lang="pt-BR" dirty="0" smtClean="0"/>
              <a:t>Alto custo para aquisição e/ou implantação.</a:t>
            </a:r>
          </a:p>
          <a:p>
            <a:pPr marL="0" indent="0">
              <a:buNone/>
            </a:pPr>
            <a:endParaRPr lang="pt-BR" dirty="0" smtClean="0"/>
          </a:p>
          <a:p>
            <a:endParaRPr lang="pt-BR" dirty="0" smtClean="0"/>
          </a:p>
          <a:p>
            <a:endParaRPr lang="pt-BR" dirty="0" smtClean="0"/>
          </a:p>
          <a:p>
            <a:endParaRPr lang="pt-BR" dirty="0" smtClean="0"/>
          </a:p>
          <a:p>
            <a:endParaRPr lang="pt-BR" dirty="0" smtClean="0"/>
          </a:p>
        </p:txBody>
      </p:sp>
    </p:spTree>
    <p:extLst>
      <p:ext uri="{BB962C8B-B14F-4D97-AF65-F5344CB8AC3E}">
        <p14:creationId xmlns:p14="http://schemas.microsoft.com/office/powerpoint/2010/main" val="2856833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iamondGrid_16x9_TP103031012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15_4109default" id="{E728D685-11FC-4812-BA85-57AC6F9C9F40}" vid="{BC4E008B-95FF-4815-904E-143A8EDFC1D4}"/>
    </a:ext>
  </a:extLst>
</a:theme>
</file>

<file path=ppt/theme/theme2.xml><?xml version="1.0" encoding="utf-8"?>
<a:theme xmlns:a="http://schemas.openxmlformats.org/drawingml/2006/main" name="Office Theme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27087C0F-7449-45C4-B248-63D02665BF1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Apresentação em grade de losangos (widescreen)</Template>
  <TotalTime>0</TotalTime>
  <Words>237</Words>
  <Application>Microsoft Office PowerPoint</Application>
  <PresentationFormat>Widescreen</PresentationFormat>
  <Paragraphs>171</Paragraphs>
  <Slides>21</Slides>
  <Notes>20</Notes>
  <HiddenSlides>0</HiddenSlides>
  <MMClips>1</MMClips>
  <ScaleCrop>false</ScaleCrop>
  <HeadingPairs>
    <vt:vector size="6" baseType="variant">
      <vt:variant>
        <vt:lpstr>Fontes usadas</vt:lpstr>
      </vt:variant>
      <vt:variant>
        <vt:i4>1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21</vt:i4>
      </vt:variant>
    </vt:vector>
  </HeadingPairs>
  <TitlesOfParts>
    <vt:vector size="23" baseType="lpstr">
      <vt:lpstr>Arial</vt:lpstr>
      <vt:lpstr>DiamondGrid_16x9_TP103031012</vt:lpstr>
      <vt:lpstr>SGBR</vt:lpstr>
      <vt:lpstr>PAP 2015 – Segundo Semestre</vt:lpstr>
      <vt:lpstr>ORGANIZAÇÃO CLIENTE</vt:lpstr>
      <vt:lpstr>DIAGNÓSTICO DO AMBIENTE</vt:lpstr>
      <vt:lpstr>DIAGNÓSTICO DO AMBIENTE</vt:lpstr>
      <vt:lpstr>DIAGNÓSTICO DO AMBIENTE</vt:lpstr>
      <vt:lpstr>DIAGNÓSTICO DO AMBIENTE</vt:lpstr>
      <vt:lpstr>DIAGNÓSTICO DO AMBIENTE</vt:lpstr>
      <vt:lpstr>SISTEMAS EXISTENTES</vt:lpstr>
      <vt:lpstr>PROJETO</vt:lpstr>
      <vt:lpstr>PROJETO</vt:lpstr>
      <vt:lpstr>Kanban</vt:lpstr>
      <vt:lpstr>Kanban</vt:lpstr>
      <vt:lpstr>GERÊNCIAS</vt:lpstr>
      <vt:lpstr>CRONOGRAMA</vt:lpstr>
      <vt:lpstr>DESENVOLVIMENTO</vt:lpstr>
      <vt:lpstr>DESENVOLVIMENTO</vt:lpstr>
      <vt:lpstr>DESENVOLVIMENTO</vt:lpstr>
      <vt:lpstr>DESENVOLVIMENTO</vt:lpstr>
      <vt:lpstr>CONCLUSÃO</vt:lpstr>
      <vt:lpstr>PRÓXIMAS FASES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2015-10-20T23:02:30Z</dcterms:created>
  <dcterms:modified xsi:type="dcterms:W3CDTF">2015-10-22T00:43:20Z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TC030310159991</vt:lpwstr>
  </property>
</Properties>
</file>